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f816156f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f816156f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816156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816156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eff8138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eff8138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ff8138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eff8138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eff81388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eff81388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eff81388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eff81388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31c6616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31c6616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f816156f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f816156f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f816156f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f816156f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f816156f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f816156f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eff8138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eff8138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f816156f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f816156f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f816156f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f816156f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f816156f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f816156f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f816156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f816156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f816156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f816156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f816156f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f816156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f816156f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f816156f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f816156f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f816156f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eff81388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eff81388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f816156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f816156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f816156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f816156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f816156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f816156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f816156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f816156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f816156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f816156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Bardia Esmaeili</a:t>
            </a:r>
            <a:endParaRPr b="1"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Transfer-Based Attacks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Generated adversarial examples are transferable.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Using a </a:t>
            </a:r>
            <a:r>
              <a:rPr lang="en">
                <a:solidFill>
                  <a:srgbClr val="000000"/>
                </a:solidFill>
              </a:rPr>
              <a:t>substitute</a:t>
            </a:r>
            <a:r>
              <a:rPr lang="en">
                <a:solidFill>
                  <a:srgbClr val="000000"/>
                </a:solidFill>
              </a:rPr>
              <a:t> model for generating samples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869" y="1928250"/>
            <a:ext cx="3467808" cy="302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Categories of Adversarial Attacks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729450" y="1697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White-Box</a:t>
            </a:r>
            <a:endParaRPr b="1" sz="14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b="1" lang="en">
                <a:solidFill>
                  <a:srgbClr val="000000"/>
                </a:solidFill>
              </a:rPr>
              <a:t>Targeted</a:t>
            </a:r>
            <a:endParaRPr b="1"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L-BFGS-B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JSMA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b="1" lang="en">
                <a:solidFill>
                  <a:srgbClr val="000000"/>
                </a:solidFill>
              </a:rPr>
              <a:t>Untargeted</a:t>
            </a:r>
            <a:endParaRPr b="1"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Fast Gradient Sign Method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Deep</a:t>
            </a:r>
            <a:r>
              <a:rPr lang="en">
                <a:solidFill>
                  <a:srgbClr val="000000"/>
                </a:solidFill>
              </a:rPr>
              <a:t>Fool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Black-Box</a:t>
            </a:r>
            <a:endParaRPr b="1" sz="14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b="1" lang="en">
                <a:solidFill>
                  <a:srgbClr val="000000"/>
                </a:solidFill>
              </a:rPr>
              <a:t>Score-Based</a:t>
            </a:r>
            <a:r>
              <a:rPr lang="en">
                <a:solidFill>
                  <a:srgbClr val="000000"/>
                </a:solidFill>
              </a:rPr>
              <a:t> (Detailed Model Prediction)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Untargeted</a:t>
            </a:r>
            <a:endParaRPr>
              <a:solidFill>
                <a:srgbClr val="000000"/>
              </a:solidFill>
            </a:endParaRPr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>
                <a:solidFill>
                  <a:srgbClr val="000000"/>
                </a:solidFill>
              </a:rPr>
              <a:t>Local Search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Targeted</a:t>
            </a:r>
            <a:endParaRPr>
              <a:solidFill>
                <a:srgbClr val="000000"/>
              </a:solidFill>
            </a:endParaRPr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>
                <a:solidFill>
                  <a:srgbClr val="000000"/>
                </a:solidFill>
              </a:rPr>
              <a:t>Zoo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b="1" lang="en">
                <a:solidFill>
                  <a:srgbClr val="000000"/>
                </a:solidFill>
              </a:rPr>
              <a:t>Decision</a:t>
            </a:r>
            <a:r>
              <a:rPr b="1" lang="en">
                <a:solidFill>
                  <a:srgbClr val="000000"/>
                </a:solidFill>
              </a:rPr>
              <a:t>-Based</a:t>
            </a:r>
            <a:r>
              <a:rPr lang="en">
                <a:solidFill>
                  <a:srgbClr val="000000"/>
                </a:solidFill>
              </a:rPr>
              <a:t> (Maximum Class Label)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Boundary Attack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Gradient Sign Method (FGSM)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One of the most well known White-box attacks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Works by adding a fraction of the sign of the gradient of the loss function with respect to input data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2743600"/>
            <a:ext cx="4640475" cy="18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81566" l="0" r="0" t="0"/>
          <a:stretch/>
        </p:blipFill>
        <p:spPr>
          <a:xfrm>
            <a:off x="5676900" y="3081350"/>
            <a:ext cx="28118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638900" y="4762225"/>
            <a:ext cx="787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Goodfellow, Ian J., Jonathon Shlens, and Christian Szegedy. "Explaining and harnessing adversarial examples."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DeepFool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Proposing a measure for calculating the robustness of classifiers against adversarial attacks.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Generating smaller, more efficient and less </a:t>
            </a:r>
            <a:r>
              <a:rPr lang="en">
                <a:solidFill>
                  <a:srgbClr val="000000"/>
                </a:solidFill>
              </a:rPr>
              <a:t>noticeable perturbations than sub-optimal ones from FGSM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Using adversarial examples for adversarial training for better robustness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91300" y="4533625"/>
            <a:ext cx="787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Moosavi-Dezfooli, Seyed-Mohsen, Alhussein Fawzi, and Pascal Frossard. "Deepfool: a simple and accurate method to fool deep neural networks."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FGSM Noise vs DeepFool Noise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33600"/>
            <a:ext cx="44386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352800"/>
            <a:ext cx="22955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850" y="1352300"/>
            <a:ext cx="2059375" cy="29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5948400" y="4423325"/>
            <a:ext cx="2877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FGSM Noise vs DeepFool Noise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147800" y="4118525"/>
            <a:ext cx="2877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Robustness Measure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833600" y="2594525"/>
            <a:ext cx="2877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Objective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13419" l="0" r="0" t="0"/>
          <a:stretch/>
        </p:blipFill>
        <p:spPr>
          <a:xfrm>
            <a:off x="681050" y="1538300"/>
            <a:ext cx="4281325" cy="20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1323975"/>
            <a:ext cx="3201075" cy="263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899225" y="4016475"/>
            <a:ext cx="3536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Functionality For Linear Binary Classifiers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090225" y="4016475"/>
            <a:ext cx="3536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Functionality For Multi-Class Classifiers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 Boundary Attack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Works only with The final score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No Knowledge needed from Training data or the Parameters of the Model hence more related to real-world situations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Easy to apply in </a:t>
            </a:r>
            <a:r>
              <a:rPr lang="en">
                <a:solidFill>
                  <a:srgbClr val="000000"/>
                </a:solidFill>
              </a:rPr>
              <a:t>comparison</a:t>
            </a:r>
            <a:r>
              <a:rPr lang="en">
                <a:solidFill>
                  <a:srgbClr val="000000"/>
                </a:solidFill>
              </a:rPr>
              <a:t> to transfer-based attacks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Challenging to defend against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Competitive</a:t>
            </a:r>
            <a:r>
              <a:rPr lang="en">
                <a:solidFill>
                  <a:srgbClr val="000000"/>
                </a:solidFill>
              </a:rPr>
              <a:t> Results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Approximately no need for hyperparameter tuning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791300" y="4457425"/>
            <a:ext cx="787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Brendel, Wieland, Jonas Rauber, and Matthias Bethge. "Decision-based adversarial attacks: Reliable attacks against black-box machine learning models."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652463"/>
            <a:ext cx="8543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2880425" y="4397475"/>
            <a:ext cx="3536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Functionality of Boundary Attack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25" y="3357425"/>
            <a:ext cx="5212875" cy="151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75" y="1470225"/>
            <a:ext cx="5212875" cy="16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789450" y="2089375"/>
            <a:ext cx="1450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Untargeted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941850" y="3994375"/>
            <a:ext cx="1450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argeted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872"/>
            <a:ext cx="9144001" cy="254375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3566225" y="3864075"/>
            <a:ext cx="3536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Attack on Clarfia API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Neural Networks have achieved great performance in many computer vision tasks such as Pattern Recognition and Image Classification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They are </a:t>
            </a:r>
            <a:r>
              <a:rPr lang="en">
                <a:solidFill>
                  <a:srgbClr val="000000"/>
                </a:solidFill>
              </a:rPr>
              <a:t>vulnerable</a:t>
            </a:r>
            <a:r>
              <a:rPr lang="en">
                <a:solidFill>
                  <a:srgbClr val="000000"/>
                </a:solidFill>
              </a:rPr>
              <a:t> to a class of attacks called Adversarial Attacks, hence making them unreliable for sensitive tasks such as Face Recognition, Malware Detection, Fraud Detection, </a:t>
            </a:r>
            <a:r>
              <a:rPr lang="en">
                <a:solidFill>
                  <a:srgbClr val="000000"/>
                </a:solidFill>
              </a:rPr>
              <a:t>Vulnerability</a:t>
            </a:r>
            <a:r>
              <a:rPr lang="en">
                <a:solidFill>
                  <a:srgbClr val="000000"/>
                </a:solidFill>
              </a:rPr>
              <a:t> Detection,  and Self Driving Cars.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Audio Adversarial Examples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Targeted adversarial examples on speech recognition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Results on Images are applicable to audio.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Minimize d(x, x’) + CTC-Loss(x’, T)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791300" y="4533625"/>
            <a:ext cx="787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Carlini, Nicholas, and David Wagner. "Audio adversarial examples: Targeted attacks on speech-to-text."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38" y="2276475"/>
            <a:ext cx="25241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Gradient Masking using defensive distillation (Teacher and Student Networks)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Saturated Sigmoid Network (Causing Gradient Vanishing)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Adding Random Elements such as Dropout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Ensemble Adversarial Learning (Fine-tuning with adversarial examples)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Stateful Detection (Encoding similar Queries together)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Training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the Fast Gradient Sign Method in the objective function (adversarial objective function) in order to add </a:t>
            </a:r>
            <a:r>
              <a:rPr lang="en"/>
              <a:t>regularization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3124200"/>
            <a:ext cx="59817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Defensive Distillation</a:t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729450" y="2078875"/>
            <a:ext cx="344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Using labels of teacher for training the student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Teacher and student with the same architecture and Using </a:t>
            </a:r>
            <a:r>
              <a:rPr lang="en">
                <a:solidFill>
                  <a:srgbClr val="000000"/>
                </a:solidFill>
              </a:rPr>
              <a:t>temperature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i="1" lang="en">
                <a:solidFill>
                  <a:srgbClr val="000000"/>
                </a:solidFill>
              </a:rPr>
              <a:t>T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51749" t="0"/>
          <a:stretch/>
        </p:blipFill>
        <p:spPr>
          <a:xfrm>
            <a:off x="4551225" y="2078875"/>
            <a:ext cx="3704749" cy="22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7721250" y="3716750"/>
            <a:ext cx="696900" cy="74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Detection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Effective for q</a:t>
            </a:r>
            <a:r>
              <a:rPr lang="en">
                <a:solidFill>
                  <a:srgbClr val="000000"/>
                </a:solidFill>
              </a:rPr>
              <a:t>uery-based attacks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Not effective against transfer-based attacks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3886200"/>
            <a:ext cx="4105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1547825"/>
            <a:ext cx="3945383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791300" y="4609825"/>
            <a:ext cx="787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Chen, Steven, Nicholas Carlini, and David Wagner. "Stateful detection of black-box adversarial attacks."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Well-known Frameworks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2152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2386013"/>
            <a:ext cx="19050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2554300" y="4079100"/>
            <a:ext cx="230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Foolbox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0">
                <a:solidFill>
                  <a:srgbClr val="000000"/>
                </a:solidFill>
              </a:rPr>
              <a:t>Thank You!</a:t>
            </a:r>
            <a:endParaRPr b="1" sz="8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Machine Learning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625" y="2076450"/>
            <a:ext cx="206540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71354" t="7313"/>
          <a:stretch/>
        </p:blipFill>
        <p:spPr>
          <a:xfrm>
            <a:off x="6248400" y="2025350"/>
            <a:ext cx="1748600" cy="233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6" y="2238748"/>
            <a:ext cx="2802773" cy="18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2354200" y="2491950"/>
            <a:ext cx="839400" cy="971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2232450" y="2194350"/>
            <a:ext cx="1127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Stop Sign</a:t>
            </a:r>
            <a:endParaRPr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395850" y="4424125"/>
            <a:ext cx="1899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Autonomous Cars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3986650" y="4424125"/>
            <a:ext cx="1899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Malware Detection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25050" y="4424125"/>
            <a:ext cx="1899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Cancer Recognition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Adversarial Attacks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goal is to add a targeted and imperceptible (very small) noise (perturbation) to the input in such a way that the below condition is </a:t>
            </a:r>
            <a:r>
              <a:rPr lang="en">
                <a:solidFill>
                  <a:srgbClr val="000000"/>
                </a:solidFill>
              </a:rPr>
              <a:t>satisfied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95600"/>
            <a:ext cx="47434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of Adversarial Examples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30595"/>
            <a:ext cx="3512773" cy="14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338" y="2133600"/>
            <a:ext cx="34385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772850" y="365730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Causing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Misclassification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for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Cancer Recognition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278050" y="365730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Causing Misclassification for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Sign Recognition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r>
              <a:rPr lang="en"/>
              <a:t> Adversarial Examples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67862" l="0" r="0" t="0"/>
          <a:stretch/>
        </p:blipFill>
        <p:spPr>
          <a:xfrm>
            <a:off x="617825" y="2078875"/>
            <a:ext cx="4666649" cy="7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00" y="2910650"/>
            <a:ext cx="2406900" cy="1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900" y="2078875"/>
            <a:ext cx="2341100" cy="1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600" y="2954797"/>
            <a:ext cx="2550575" cy="1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White-Box Attacks (Gradient-Based)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01" y="2078875"/>
            <a:ext cx="5274097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Black-Box Attacks (Query-Based)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48" y="2078875"/>
            <a:ext cx="524532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and Untargeted Attacks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50" y="2033450"/>
            <a:ext cx="675072" cy="9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1524525" y="2361125"/>
            <a:ext cx="945000" cy="3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50" y="2152650"/>
            <a:ext cx="1137700" cy="6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4211250" y="224125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F(x + ε) = y* where y* = y</a:t>
            </a:r>
            <a:r>
              <a:rPr b="1" baseline="-25000" lang="en">
                <a:latin typeface="Lato"/>
                <a:ea typeface="Lato"/>
                <a:cs typeface="Lato"/>
                <a:sym typeface="Lato"/>
              </a:rPr>
              <a:t>target</a:t>
            </a:r>
            <a:endParaRPr b="1" baseline="-25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50" y="3405050"/>
            <a:ext cx="675075" cy="90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1524525" y="3732725"/>
            <a:ext cx="945000" cy="3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50" y="3600450"/>
            <a:ext cx="1137700" cy="6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3906450" y="3765250"/>
            <a:ext cx="2397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OR</a:t>
            </a:r>
            <a:endParaRPr b="1" baseline="-25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475" y="3592170"/>
            <a:ext cx="1005375" cy="69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5735250" y="365730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F(x + ε) = y* where y* ≠ y</a:t>
            </a:r>
            <a:r>
              <a:rPr b="1" baseline="-25000" lang="en">
                <a:latin typeface="Lato"/>
                <a:ea typeface="Lato"/>
                <a:cs typeface="Lato"/>
                <a:sym typeface="Lato"/>
              </a:rPr>
              <a:t>true</a:t>
            </a:r>
            <a:endParaRPr b="1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772850" y="289530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Targeted Attack</a:t>
            </a:r>
            <a:endParaRPr b="1"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1772850" y="4266900"/>
            <a:ext cx="275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Unt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argeted Attack</a:t>
            </a:r>
            <a:endParaRPr b="1" baseline="-2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